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260" r:id="rId2"/>
    <p:sldId id="257" r:id="rId3"/>
    <p:sldId id="262" r:id="rId4"/>
    <p:sldId id="258" r:id="rId5"/>
    <p:sldId id="263" r:id="rId6"/>
    <p:sldId id="265" r:id="rId7"/>
    <p:sldId id="273" r:id="rId8"/>
    <p:sldId id="274" r:id="rId9"/>
    <p:sldId id="259" r:id="rId10"/>
    <p:sldId id="275" r:id="rId11"/>
    <p:sldId id="261" r:id="rId12"/>
    <p:sldId id="276" r:id="rId13"/>
    <p:sldId id="264" r:id="rId14"/>
    <p:sldId id="272" r:id="rId15"/>
    <p:sldId id="268" r:id="rId16"/>
    <p:sldId id="269" r:id="rId17"/>
    <p:sldId id="270" r:id="rId18"/>
    <p:sldId id="266" r:id="rId19"/>
    <p:sldId id="267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75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9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D3502-018A-4AD2-91CA-7B4F6BA574AF}" type="datetimeFigureOut">
              <a:rPr lang="es-ES" smtClean="0"/>
              <a:t>7/10/20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B8196-AE8C-4FCD-B941-7AE23CE47CE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010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2C31E-52AC-B04D-85B7-5FEA5645BACC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7519-B970-534E-ADC6-5FBF4FAA0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dcf485e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dcf485e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008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dcf485e8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dcf485e8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2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dcf485e8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dcf485e8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22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dcf485e8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dcf485e8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385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dcf485e8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dcf485e8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95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b7725d2c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b7725d2c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42" y="119936"/>
            <a:ext cx="1431758" cy="669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3976"/>
            <a:ext cx="673769" cy="595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67" y="137829"/>
            <a:ext cx="2712646" cy="71113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0" y="1010653"/>
            <a:ext cx="9144000" cy="8021"/>
          </a:xfrm>
          <a:prstGeom prst="line">
            <a:avLst/>
          </a:prstGeom>
          <a:ln w="114300">
            <a:solidFill>
              <a:srgbClr val="002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1124909"/>
            <a:ext cx="9144000" cy="2473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74025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4282170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Author’s name</a:t>
            </a:r>
          </a:p>
          <a:p>
            <a:r>
              <a:rPr lang="es-ES" dirty="0"/>
              <a:t>IMDEA Networks </a:t>
            </a:r>
            <a:r>
              <a:rPr lang="es-ES" dirty="0" err="1"/>
              <a:t>job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  <a:p>
            <a:r>
              <a:rPr lang="es-ES" dirty="0" err="1"/>
              <a:t>Affiliation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0618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123010"/>
            <a:ext cx="7207918" cy="692442"/>
          </a:xfrm>
        </p:spPr>
        <p:txBody>
          <a:bodyPr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Trebuchet MS" panose="020B0603020202020204" pitchFamily="34" charset="0"/>
              </a:rPr>
              <a:t>Click to edit Master title style</a:t>
            </a:r>
            <a:endParaRPr lang="es-ES" dirty="0">
              <a:latin typeface="Trebuchet MS" panose="020B0603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1360404"/>
            <a:ext cx="7886700" cy="4351338"/>
          </a:xfrm>
        </p:spPr>
        <p:txBody>
          <a:bodyPr/>
          <a:lstStyle/>
          <a:p>
            <a:pPr lvl="0"/>
            <a:r>
              <a:rPr lang="en-US">
                <a:latin typeface="Trebuchet MS" panose="020B0603020202020204" pitchFamily="34" charset="0"/>
              </a:rPr>
              <a:t>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7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90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396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194854"/>
            <a:ext cx="8160170" cy="5990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01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1985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4746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1985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4746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9842" y="202349"/>
            <a:ext cx="7970052" cy="5696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912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98765" y="124691"/>
            <a:ext cx="8104200" cy="7223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11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61472"/>
            <a:ext cx="2949178" cy="995927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88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06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462"/>
            <a:ext cx="9144000" cy="59195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938463"/>
          </a:xfrm>
          <a:prstGeom prst="rect">
            <a:avLst/>
          </a:prstGeom>
          <a:solidFill>
            <a:srgbClr val="002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2346"/>
            <a:ext cx="7886700" cy="813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3441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935123"/>
            <a:ext cx="9144000" cy="8021"/>
          </a:xfrm>
          <a:prstGeom prst="line">
            <a:avLst/>
          </a:prstGeom>
          <a:ln w="114300">
            <a:solidFill>
              <a:srgbClr val="8CB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0" y="6117641"/>
            <a:ext cx="601446" cy="531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2" y="6109620"/>
            <a:ext cx="2505966" cy="656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6079089"/>
            <a:ext cx="1219200" cy="5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4" r:id="rId8"/>
    <p:sldLayoutId id="2147483675" r:id="rId9"/>
    <p:sldLayoutId id="214748367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scientist.com/imagine-a-social-network-like-facebook-with-no-faceboo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68000"/>
            <a:ext cx="7772400" cy="2070779"/>
          </a:xfrm>
        </p:spPr>
        <p:txBody>
          <a:bodyPr>
            <a:normAutofit fontScale="90000"/>
          </a:bodyPr>
          <a:lstStyle/>
          <a:p>
            <a:r>
              <a:rPr lang="es-ES" sz="4400" dirty="0" err="1"/>
              <a:t>CoronaSurveys</a:t>
            </a:r>
            <a:r>
              <a:rPr lang="es-ES" sz="4400" dirty="0"/>
              <a:t>: </a:t>
            </a:r>
            <a:r>
              <a:rPr lang="es-ES" sz="4400" dirty="0" err="1"/>
              <a:t>Using</a:t>
            </a:r>
            <a:r>
              <a:rPr lang="es-ES" sz="4400" dirty="0"/>
              <a:t> </a:t>
            </a:r>
            <a:r>
              <a:rPr lang="es-ES" sz="4400" dirty="0" err="1"/>
              <a:t>Surveys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Indirect</a:t>
            </a:r>
            <a:r>
              <a:rPr lang="es-ES" sz="4400" dirty="0"/>
              <a:t> </a:t>
            </a:r>
            <a:r>
              <a:rPr lang="es-ES" sz="4400" dirty="0" err="1"/>
              <a:t>Reporting</a:t>
            </a:r>
            <a:r>
              <a:rPr lang="es-ES" sz="4400" dirty="0"/>
              <a:t> to </a:t>
            </a:r>
            <a:r>
              <a:rPr lang="es-ES" sz="4400" dirty="0" err="1"/>
              <a:t>Estimate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Incidence</a:t>
            </a:r>
            <a:r>
              <a:rPr lang="es-ES" sz="4400" dirty="0"/>
              <a:t> and </a:t>
            </a:r>
            <a:r>
              <a:rPr lang="es-ES" sz="4400" dirty="0" err="1"/>
              <a:t>Evolution</a:t>
            </a:r>
            <a:r>
              <a:rPr lang="es-ES" sz="4400" dirty="0"/>
              <a:t> of </a:t>
            </a:r>
            <a:r>
              <a:rPr lang="es-ES" sz="4400" dirty="0" err="1"/>
              <a:t>Epidemics</a:t>
            </a:r>
            <a:endParaRPr lang="es-E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76774"/>
            <a:ext cx="7772400" cy="244970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s-ES" dirty="0" err="1"/>
              <a:t>Oluwasegun</a:t>
            </a:r>
            <a:r>
              <a:rPr lang="es-ES" dirty="0"/>
              <a:t> Ojo,  Augusto García-</a:t>
            </a:r>
            <a:r>
              <a:rPr lang="es-ES" dirty="0" err="1"/>
              <a:t>Agundez</a:t>
            </a:r>
            <a:r>
              <a:rPr lang="es-ES" dirty="0"/>
              <a:t>,  </a:t>
            </a:r>
            <a:r>
              <a:rPr lang="es-ES" dirty="0" err="1"/>
              <a:t>Benjamin</a:t>
            </a:r>
            <a:r>
              <a:rPr lang="es-ES" dirty="0"/>
              <a:t> </a:t>
            </a:r>
            <a:r>
              <a:rPr lang="es-ES" dirty="0" err="1"/>
              <a:t>Girault</a:t>
            </a:r>
            <a:r>
              <a:rPr lang="es-ES" dirty="0"/>
              <a:t>,  Harold Hernández,  Elisa </a:t>
            </a:r>
            <a:r>
              <a:rPr lang="es-ES" dirty="0" err="1"/>
              <a:t>Cabana</a:t>
            </a:r>
            <a:r>
              <a:rPr lang="es-ES" dirty="0"/>
              <a:t>,  Amanda García-García,  </a:t>
            </a:r>
            <a:r>
              <a:rPr lang="es-ES" dirty="0" err="1"/>
              <a:t>Payman</a:t>
            </a:r>
            <a:r>
              <a:rPr lang="es-ES" dirty="0"/>
              <a:t> </a:t>
            </a:r>
            <a:r>
              <a:rPr lang="es-ES" dirty="0" err="1"/>
              <a:t>Arabshahi</a:t>
            </a:r>
            <a:r>
              <a:rPr lang="es-ES" dirty="0"/>
              <a:t>,  Carlos Baquero,  Paolo </a:t>
            </a:r>
            <a:r>
              <a:rPr lang="es-ES" dirty="0" err="1"/>
              <a:t>Casari</a:t>
            </a:r>
            <a:r>
              <a:rPr lang="es-ES" dirty="0"/>
              <a:t>,  </a:t>
            </a:r>
            <a:r>
              <a:rPr lang="es-ES" dirty="0" err="1"/>
              <a:t>Ednaldo</a:t>
            </a:r>
            <a:r>
              <a:rPr lang="es-ES" dirty="0"/>
              <a:t> José Ferreira,  </a:t>
            </a:r>
            <a:r>
              <a:rPr lang="es-ES" dirty="0" err="1"/>
              <a:t>Davide</a:t>
            </a:r>
            <a:r>
              <a:rPr lang="es-ES" dirty="0"/>
              <a:t> Frey,  </a:t>
            </a:r>
            <a:r>
              <a:rPr lang="es-ES" dirty="0" err="1"/>
              <a:t>Chryssis</a:t>
            </a:r>
            <a:r>
              <a:rPr lang="es-ES" dirty="0"/>
              <a:t> </a:t>
            </a:r>
            <a:r>
              <a:rPr lang="es-ES" dirty="0" err="1"/>
              <a:t>Georgiou</a:t>
            </a:r>
            <a:r>
              <a:rPr lang="es-ES" dirty="0"/>
              <a:t>,  </a:t>
            </a:r>
            <a:r>
              <a:rPr lang="es-ES" dirty="0" err="1"/>
              <a:t>Mathieu</a:t>
            </a:r>
            <a:r>
              <a:rPr lang="es-ES" dirty="0"/>
              <a:t> </a:t>
            </a:r>
            <a:r>
              <a:rPr lang="es-ES" dirty="0" err="1"/>
              <a:t>Goessens</a:t>
            </a:r>
            <a:r>
              <a:rPr lang="es-ES" dirty="0"/>
              <a:t>,  Anna </a:t>
            </a:r>
            <a:r>
              <a:rPr lang="es-ES" dirty="0" err="1"/>
              <a:t>Ishchenko</a:t>
            </a:r>
            <a:r>
              <a:rPr lang="es-ES" dirty="0"/>
              <a:t>,  Ernesto Jiménez,  </a:t>
            </a:r>
            <a:r>
              <a:rPr lang="es-ES" dirty="0" err="1"/>
              <a:t>Oleksiy</a:t>
            </a:r>
            <a:r>
              <a:rPr lang="es-ES" dirty="0"/>
              <a:t> </a:t>
            </a:r>
            <a:r>
              <a:rPr lang="es-ES" dirty="0" err="1"/>
              <a:t>Kebkal</a:t>
            </a:r>
            <a:r>
              <a:rPr lang="es-ES" dirty="0"/>
              <a:t>,  Rosa Lillo,  Raquel </a:t>
            </a:r>
            <a:r>
              <a:rPr lang="es-ES" dirty="0" err="1"/>
              <a:t>Menezes</a:t>
            </a:r>
            <a:r>
              <a:rPr lang="es-ES" dirty="0"/>
              <a:t>,  </a:t>
            </a:r>
            <a:r>
              <a:rPr lang="es-ES" dirty="0" err="1"/>
              <a:t>Nicolas</a:t>
            </a:r>
            <a:r>
              <a:rPr lang="es-ES" dirty="0"/>
              <a:t> </a:t>
            </a:r>
            <a:r>
              <a:rPr lang="es-ES" dirty="0" err="1"/>
              <a:t>Nicolaou</a:t>
            </a:r>
            <a:r>
              <a:rPr lang="es-ES" dirty="0"/>
              <a:t>,  Antonio Ortega,  Paul Patras,  </a:t>
            </a:r>
            <a:r>
              <a:rPr lang="es-ES" dirty="0" err="1"/>
              <a:t>Julian</a:t>
            </a:r>
            <a:r>
              <a:rPr lang="es-ES" dirty="0"/>
              <a:t> C Roberts,  </a:t>
            </a:r>
            <a:r>
              <a:rPr lang="es-ES" dirty="0" err="1"/>
              <a:t>Efstathios</a:t>
            </a:r>
            <a:r>
              <a:rPr lang="es-ES" dirty="0"/>
              <a:t> </a:t>
            </a:r>
            <a:r>
              <a:rPr lang="es-ES" dirty="0" err="1"/>
              <a:t>Stavrakis</a:t>
            </a:r>
            <a:r>
              <a:rPr lang="es-ES" dirty="0"/>
              <a:t>,  </a:t>
            </a:r>
            <a:r>
              <a:rPr lang="es-ES" dirty="0" err="1"/>
              <a:t>Yuichi</a:t>
            </a:r>
            <a:r>
              <a:rPr lang="es-ES" dirty="0"/>
              <a:t> </a:t>
            </a:r>
            <a:r>
              <a:rPr lang="es-ES" dirty="0" err="1"/>
              <a:t>Tanaka</a:t>
            </a:r>
            <a:r>
              <a:rPr lang="es-ES" dirty="0"/>
              <a:t>,  Antonio Fernández Anta</a:t>
            </a:r>
          </a:p>
          <a:p>
            <a:pPr>
              <a:lnSpc>
                <a:spcPct val="120000"/>
              </a:lnSpc>
            </a:pPr>
            <a:r>
              <a:rPr lang="es-ES" dirty="0"/>
              <a:t>and https://</a:t>
            </a:r>
            <a:r>
              <a:rPr lang="es-ES" dirty="0" err="1"/>
              <a:t>coronasurveys.org</a:t>
            </a:r>
            <a:r>
              <a:rPr lang="es-ES" dirty="0"/>
              <a:t>/</a:t>
            </a:r>
            <a:r>
              <a:rPr lang="es-ES" dirty="0" err="1"/>
              <a:t>team</a:t>
            </a:r>
            <a:r>
              <a:rPr lang="es-E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816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3291251"/>
            <a:ext cx="4597536" cy="25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600" y="937851"/>
            <a:ext cx="4597536" cy="25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5905500" y="15701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552575" y="39147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543550" y="17606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5448300" y="15225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6115050" y="13022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5686425" y="12177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6362700" y="17606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991225" y="18749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352800" y="50614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7734450" y="27087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201025" y="289560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8134650" y="25717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848600" y="222300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7372425" y="245160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7334250" y="26325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7591425" y="29864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743313" y="2301266"/>
            <a:ext cx="243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Direct reporting Reach: 2</a:t>
            </a:r>
            <a:endParaRPr dirty="0"/>
          </a:p>
          <a:p>
            <a:r>
              <a:rPr lang="en" dirty="0"/>
              <a:t>Estimate: 1/2=50%</a:t>
            </a:r>
            <a:endParaRPr dirty="0"/>
          </a:p>
        </p:txBody>
      </p:sp>
      <p:sp>
        <p:nvSpPr>
          <p:cNvPr id="25" name="Google Shape;92;p15">
            <a:extLst>
              <a:ext uri="{FF2B5EF4-FFF2-40B4-BE49-F238E27FC236}">
                <a16:creationId xmlns:a16="http://schemas.microsoft.com/office/drawing/2014/main" id="{63308465-EBA5-2C4E-8F33-50C44DEAA9A2}"/>
              </a:ext>
            </a:extLst>
          </p:cNvPr>
          <p:cNvSpPr txBox="1">
            <a:spLocks/>
          </p:cNvSpPr>
          <p:nvPr/>
        </p:nvSpPr>
        <p:spPr>
          <a:xfrm>
            <a:off x="334560" y="13641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Direct vs Indirect Reporting</a:t>
            </a:r>
            <a:endParaRPr lang="en-US" dirty="0"/>
          </a:p>
        </p:txBody>
      </p:sp>
      <p:sp>
        <p:nvSpPr>
          <p:cNvPr id="29" name="Google Shape;175;p18">
            <a:extLst>
              <a:ext uri="{FF2B5EF4-FFF2-40B4-BE49-F238E27FC236}">
                <a16:creationId xmlns:a16="http://schemas.microsoft.com/office/drawing/2014/main" id="{E5D071D1-F6E9-9848-A794-E2023F06A0B1}"/>
              </a:ext>
            </a:extLst>
          </p:cNvPr>
          <p:cNvSpPr txBox="1"/>
          <p:nvPr/>
        </p:nvSpPr>
        <p:spPr>
          <a:xfrm>
            <a:off x="678179" y="1041200"/>
            <a:ext cx="3598871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Indirect reporting </a:t>
            </a:r>
          </a:p>
          <a:p>
            <a:pPr algn="r"/>
            <a:r>
              <a:rPr lang="en" dirty="0"/>
              <a:t>Reach: 14</a:t>
            </a:r>
            <a:endParaRPr dirty="0"/>
          </a:p>
          <a:p>
            <a:pPr algn="r"/>
            <a:r>
              <a:rPr lang="en" dirty="0"/>
              <a:t>Estimate: (2+1)/(7+7)=21.4%</a:t>
            </a:r>
            <a:endParaRPr dirty="0"/>
          </a:p>
        </p:txBody>
      </p:sp>
      <p:sp>
        <p:nvSpPr>
          <p:cNvPr id="31" name="Google Shape;108;p16">
            <a:extLst>
              <a:ext uri="{FF2B5EF4-FFF2-40B4-BE49-F238E27FC236}">
                <a16:creationId xmlns:a16="http://schemas.microsoft.com/office/drawing/2014/main" id="{75CBC47C-20FE-2741-8309-2C535BA13A21}"/>
              </a:ext>
            </a:extLst>
          </p:cNvPr>
          <p:cNvSpPr txBox="1"/>
          <p:nvPr/>
        </p:nvSpPr>
        <p:spPr>
          <a:xfrm>
            <a:off x="5320950" y="3842625"/>
            <a:ext cx="347253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Persons sampled (responses): 2</a:t>
            </a:r>
            <a:endParaRPr dirty="0"/>
          </a:p>
        </p:txBody>
      </p:sp>
      <p:sp>
        <p:nvSpPr>
          <p:cNvPr id="32" name="Google Shape;115;p16">
            <a:extLst>
              <a:ext uri="{FF2B5EF4-FFF2-40B4-BE49-F238E27FC236}">
                <a16:creationId xmlns:a16="http://schemas.microsoft.com/office/drawing/2014/main" id="{CB7743DC-6DF8-8440-866C-675888963A2C}"/>
              </a:ext>
            </a:extLst>
          </p:cNvPr>
          <p:cNvSpPr txBox="1"/>
          <p:nvPr/>
        </p:nvSpPr>
        <p:spPr>
          <a:xfrm>
            <a:off x="5320950" y="4493945"/>
            <a:ext cx="347253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Ratio of people with glasses or a beard?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Ground truth: 24/102 = 23.5%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65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3291251"/>
            <a:ext cx="4597536" cy="25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600" y="937851"/>
            <a:ext cx="4597536" cy="25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5905500" y="15701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1552575" y="39147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543550" y="17606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5448300" y="15225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6115050" y="13022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5686425" y="12177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6362700" y="17606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5991225" y="18749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352800" y="50614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7734450" y="27087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8201025" y="289560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134650" y="25717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7848600" y="222300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372425" y="245160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7334250" y="26325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7591425" y="29864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076450" y="374736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6467475" y="138516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6310313" y="176066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6076950" y="126536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591300" y="176066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6715125" y="143621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6543675" y="1080363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766135" y="2303625"/>
            <a:ext cx="243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Direct reporting Reach: 3</a:t>
            </a:r>
            <a:endParaRPr dirty="0"/>
          </a:p>
          <a:p>
            <a:r>
              <a:rPr lang="en" dirty="0"/>
              <a:t>Estimate: 2/3=66.7%</a:t>
            </a:r>
            <a:endParaRPr dirty="0"/>
          </a:p>
        </p:txBody>
      </p:sp>
      <p:sp>
        <p:nvSpPr>
          <p:cNvPr id="175" name="Google Shape;175;p18"/>
          <p:cNvSpPr txBox="1"/>
          <p:nvPr/>
        </p:nvSpPr>
        <p:spPr>
          <a:xfrm>
            <a:off x="678179" y="1041200"/>
            <a:ext cx="3598871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Indirect reporting </a:t>
            </a:r>
          </a:p>
          <a:p>
            <a:pPr algn="r"/>
            <a:r>
              <a:rPr lang="en" dirty="0"/>
              <a:t>Reach: 18</a:t>
            </a:r>
            <a:endParaRPr dirty="0"/>
          </a:p>
          <a:p>
            <a:pPr algn="r"/>
            <a:r>
              <a:rPr lang="en" dirty="0"/>
              <a:t>Estimate: (2+1+2)/(7+7+6)=25%</a:t>
            </a:r>
            <a:endParaRPr dirty="0"/>
          </a:p>
        </p:txBody>
      </p:sp>
      <p:sp>
        <p:nvSpPr>
          <p:cNvPr id="32" name="Google Shape;92;p15">
            <a:extLst>
              <a:ext uri="{FF2B5EF4-FFF2-40B4-BE49-F238E27FC236}">
                <a16:creationId xmlns:a16="http://schemas.microsoft.com/office/drawing/2014/main" id="{F8CBB3EA-328F-DF4D-9332-44B8DD3C8C00}"/>
              </a:ext>
            </a:extLst>
          </p:cNvPr>
          <p:cNvSpPr txBox="1">
            <a:spLocks/>
          </p:cNvSpPr>
          <p:nvPr/>
        </p:nvSpPr>
        <p:spPr>
          <a:xfrm>
            <a:off x="334560" y="13641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Direct vs Indirect Reporting</a:t>
            </a:r>
            <a:endParaRPr lang="en-US" dirty="0"/>
          </a:p>
        </p:txBody>
      </p:sp>
      <p:sp>
        <p:nvSpPr>
          <p:cNvPr id="35" name="Google Shape;108;p16">
            <a:extLst>
              <a:ext uri="{FF2B5EF4-FFF2-40B4-BE49-F238E27FC236}">
                <a16:creationId xmlns:a16="http://schemas.microsoft.com/office/drawing/2014/main" id="{4D8CEB34-F408-2E40-A117-AD008B761979}"/>
              </a:ext>
            </a:extLst>
          </p:cNvPr>
          <p:cNvSpPr txBox="1"/>
          <p:nvPr/>
        </p:nvSpPr>
        <p:spPr>
          <a:xfrm>
            <a:off x="5320950" y="3842625"/>
            <a:ext cx="347253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Persons sampled (responses): 3</a:t>
            </a:r>
            <a:endParaRPr dirty="0"/>
          </a:p>
        </p:txBody>
      </p:sp>
      <p:sp>
        <p:nvSpPr>
          <p:cNvPr id="36" name="Google Shape;115;p16">
            <a:extLst>
              <a:ext uri="{FF2B5EF4-FFF2-40B4-BE49-F238E27FC236}">
                <a16:creationId xmlns:a16="http://schemas.microsoft.com/office/drawing/2014/main" id="{AF8FE74D-25EE-6946-9975-CCFB69D33C45}"/>
              </a:ext>
            </a:extLst>
          </p:cNvPr>
          <p:cNvSpPr txBox="1"/>
          <p:nvPr/>
        </p:nvSpPr>
        <p:spPr>
          <a:xfrm>
            <a:off x="5320950" y="4493945"/>
            <a:ext cx="347253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Ratio of people with glasses or a beard?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Ground truth: 24/102 = 23.5%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7634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87900" y="830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Simulating (In)Direct Reporting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9320" y="981319"/>
            <a:ext cx="8520600" cy="14266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2000" dirty="0"/>
              <a:t>Simulating sampling processes with direct and indirect reporting (NSUM):</a:t>
            </a:r>
          </a:p>
          <a:p>
            <a:pPr marL="342900">
              <a:lnSpc>
                <a:spcPct val="100000"/>
              </a:lnSpc>
              <a:buFontTx/>
              <a:buChar char="-"/>
            </a:pPr>
            <a:r>
              <a:rPr lang="en" sz="2000" dirty="0"/>
              <a:t>Uniform distribution of infected</a:t>
            </a:r>
          </a:p>
          <a:p>
            <a:pPr marL="342900">
              <a:lnSpc>
                <a:spcPct val="100000"/>
              </a:lnSpc>
              <a:buFontTx/>
              <a:buChar char="-"/>
            </a:pPr>
            <a:r>
              <a:rPr lang="en" sz="2000" dirty="0"/>
              <a:t>Uniform sampling</a:t>
            </a:r>
          </a:p>
          <a:p>
            <a:pPr marL="342900">
              <a:lnSpc>
                <a:spcPct val="100000"/>
              </a:lnSpc>
              <a:buFontTx/>
              <a:buChar char="-"/>
            </a:pPr>
            <a:r>
              <a:rPr lang="en" sz="2000" dirty="0"/>
              <a:t>NSUM  converges much faster to the correct value p=0.01</a:t>
            </a:r>
            <a:endParaRPr sz="2000"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780" y="2522232"/>
            <a:ext cx="4191720" cy="328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" y="2522232"/>
            <a:ext cx="4280813" cy="328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39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B13CC05-D65E-C742-920F-0F8328259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63" y="944969"/>
            <a:ext cx="4942391" cy="491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Validation</a:t>
            </a:r>
            <a:r>
              <a:rPr lang="es-ES" dirty="0"/>
              <a:t>: </a:t>
            </a:r>
            <a:r>
              <a:rPr lang="es-ES" dirty="0" err="1"/>
              <a:t>Serology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&amp; </a:t>
            </a:r>
            <a:r>
              <a:rPr lang="es-ES" dirty="0" err="1"/>
              <a:t>cCFR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798A3-CFC7-E249-B3B3-9B185DF430C4}"/>
              </a:ext>
            </a:extLst>
          </p:cNvPr>
          <p:cNvSpPr txBox="1"/>
          <p:nvPr/>
        </p:nvSpPr>
        <p:spPr>
          <a:xfrm>
            <a:off x="5266483" y="1202981"/>
            <a:ext cx="38775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Pollán</a:t>
            </a:r>
            <a:r>
              <a:rPr lang="es-ES" dirty="0"/>
              <a:t>, Marina, et al. "</a:t>
            </a:r>
            <a:r>
              <a:rPr lang="es-ES" dirty="0" err="1"/>
              <a:t>Prevalence</a:t>
            </a:r>
            <a:r>
              <a:rPr lang="es-ES" dirty="0"/>
              <a:t> of SARS-CoV-2 in </a:t>
            </a:r>
            <a:r>
              <a:rPr lang="es-ES" dirty="0" err="1"/>
              <a:t>Spain</a:t>
            </a:r>
            <a:r>
              <a:rPr lang="es-ES" dirty="0"/>
              <a:t> (ENE-COVID): a </a:t>
            </a:r>
            <a:r>
              <a:rPr lang="es-ES" dirty="0" err="1"/>
              <a:t>nationwide</a:t>
            </a:r>
            <a:r>
              <a:rPr lang="es-ES" dirty="0"/>
              <a:t>, </a:t>
            </a:r>
            <a:r>
              <a:rPr lang="es-ES" dirty="0" err="1"/>
              <a:t>population-based</a:t>
            </a:r>
            <a:r>
              <a:rPr lang="es-ES" dirty="0"/>
              <a:t> </a:t>
            </a:r>
            <a:r>
              <a:rPr lang="es-ES" dirty="0" err="1"/>
              <a:t>seroepidemiological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."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Lancet</a:t>
            </a:r>
            <a:r>
              <a:rPr lang="es-ES" dirty="0"/>
              <a:t> (2020)</a:t>
            </a:r>
          </a:p>
          <a:p>
            <a:endParaRPr lang="es-ES" dirty="0"/>
          </a:p>
          <a:p>
            <a:r>
              <a:rPr lang="es-ES" dirty="0"/>
              <a:t>T Russel et al. </a:t>
            </a:r>
            <a:r>
              <a:rPr lang="es-ES" dirty="0" err="1"/>
              <a:t>Using</a:t>
            </a:r>
            <a:r>
              <a:rPr lang="es-ES" dirty="0"/>
              <a:t> a </a:t>
            </a:r>
            <a:r>
              <a:rPr lang="es-ES" dirty="0" err="1"/>
              <a:t>delay-adjusted</a:t>
            </a:r>
            <a:r>
              <a:rPr lang="es-ES" dirty="0"/>
              <a:t> case </a:t>
            </a:r>
            <a:r>
              <a:rPr lang="es-ES" dirty="0" err="1"/>
              <a:t>fatality</a:t>
            </a:r>
            <a:r>
              <a:rPr lang="es-ES" dirty="0"/>
              <a:t> ratio to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under-reporting</a:t>
            </a:r>
            <a:r>
              <a:rPr lang="es-ES" dirty="0"/>
              <a:t>. Centre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Mathematical</a:t>
            </a:r>
            <a:r>
              <a:rPr lang="es-ES" dirty="0"/>
              <a:t> </a:t>
            </a:r>
            <a:r>
              <a:rPr lang="es-ES" dirty="0" err="1"/>
              <a:t>Modelling</a:t>
            </a:r>
            <a:r>
              <a:rPr lang="es-ES" dirty="0"/>
              <a:t> of </a:t>
            </a:r>
            <a:r>
              <a:rPr lang="es-ES" dirty="0" err="1"/>
              <a:t>Infectious</a:t>
            </a:r>
            <a:r>
              <a:rPr lang="es-ES" dirty="0"/>
              <a:t> </a:t>
            </a:r>
            <a:r>
              <a:rPr lang="es-ES" dirty="0" err="1"/>
              <a:t>Diseases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 (2020)</a:t>
            </a:r>
          </a:p>
        </p:txBody>
      </p:sp>
    </p:spTree>
    <p:extLst>
      <p:ext uri="{BB962C8B-B14F-4D97-AF65-F5344CB8AC3E}">
        <p14:creationId xmlns:p14="http://schemas.microsoft.com/office/powerpoint/2010/main" val="3941231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A69D7A-1061-D04A-9C91-6C469895A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9" y="975891"/>
            <a:ext cx="4930568" cy="489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Validation</a:t>
            </a:r>
            <a:r>
              <a:rPr lang="es-ES" dirty="0"/>
              <a:t>: </a:t>
            </a:r>
            <a:r>
              <a:rPr lang="es-ES" dirty="0" err="1"/>
              <a:t>Serology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 &amp; </a:t>
            </a:r>
            <a:r>
              <a:rPr lang="es-ES" dirty="0" err="1"/>
              <a:t>cCFR</a:t>
            </a:r>
            <a:endParaRPr lang="es-E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4A57B077-D2AA-3F4F-9361-71D018763EAA}"/>
              </a:ext>
            </a:extLst>
          </p:cNvPr>
          <p:cNvSpPr/>
          <p:nvPr/>
        </p:nvSpPr>
        <p:spPr>
          <a:xfrm>
            <a:off x="3232911" y="2438637"/>
            <a:ext cx="750366" cy="555084"/>
          </a:xfrm>
          <a:prstGeom prst="donut">
            <a:avLst>
              <a:gd name="adj" fmla="val 638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798A3-CFC7-E249-B3B3-9B185DF430C4}"/>
              </a:ext>
            </a:extLst>
          </p:cNvPr>
          <p:cNvSpPr txBox="1"/>
          <p:nvPr/>
        </p:nvSpPr>
        <p:spPr>
          <a:xfrm>
            <a:off x="5266483" y="1202981"/>
            <a:ext cx="387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Pollán</a:t>
            </a:r>
            <a:r>
              <a:rPr lang="es-ES" dirty="0"/>
              <a:t>, Marina, et al. "</a:t>
            </a:r>
            <a:r>
              <a:rPr lang="es-ES" dirty="0" err="1"/>
              <a:t>Prevalence</a:t>
            </a:r>
            <a:r>
              <a:rPr lang="es-ES" dirty="0"/>
              <a:t> of SARS-CoV-2 in </a:t>
            </a:r>
            <a:r>
              <a:rPr lang="es-ES" dirty="0" err="1"/>
              <a:t>Spain</a:t>
            </a:r>
            <a:r>
              <a:rPr lang="es-ES" dirty="0"/>
              <a:t> (ENE-COVID): a </a:t>
            </a:r>
            <a:r>
              <a:rPr lang="es-ES" dirty="0" err="1"/>
              <a:t>nationwide</a:t>
            </a:r>
            <a:r>
              <a:rPr lang="es-ES" dirty="0"/>
              <a:t>, </a:t>
            </a:r>
            <a:r>
              <a:rPr lang="es-ES" dirty="0" err="1"/>
              <a:t>population-based</a:t>
            </a:r>
            <a:r>
              <a:rPr lang="es-ES" dirty="0"/>
              <a:t> </a:t>
            </a:r>
            <a:r>
              <a:rPr lang="es-ES" dirty="0" err="1"/>
              <a:t>seroepidemiological</a:t>
            </a:r>
            <a:r>
              <a:rPr lang="es-ES" dirty="0"/>
              <a:t> </a:t>
            </a:r>
            <a:r>
              <a:rPr lang="es-ES" dirty="0" err="1"/>
              <a:t>study</a:t>
            </a:r>
            <a:r>
              <a:rPr lang="es-ES" dirty="0"/>
              <a:t>." </a:t>
            </a:r>
            <a:r>
              <a:rPr lang="es-ES" i="1" dirty="0" err="1"/>
              <a:t>The</a:t>
            </a:r>
            <a:r>
              <a:rPr lang="es-ES" i="1" dirty="0"/>
              <a:t> </a:t>
            </a:r>
            <a:r>
              <a:rPr lang="es-ES" i="1" dirty="0" err="1"/>
              <a:t>Lancet</a:t>
            </a:r>
            <a:r>
              <a:rPr lang="es-ES" dirty="0"/>
              <a:t> (2020)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4A28-F5A6-EF48-8EB5-0A4296695BD4}"/>
              </a:ext>
            </a:extLst>
          </p:cNvPr>
          <p:cNvSpPr txBox="1"/>
          <p:nvPr/>
        </p:nvSpPr>
        <p:spPr>
          <a:xfrm>
            <a:off x="2933695" y="4132163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~3000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42739-6D58-F243-810D-AAE52E1EEAD9}"/>
              </a:ext>
            </a:extLst>
          </p:cNvPr>
          <p:cNvSpPr txBox="1"/>
          <p:nvPr/>
        </p:nvSpPr>
        <p:spPr>
          <a:xfrm>
            <a:off x="5266483" y="2716179"/>
            <a:ext cx="3522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60,000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tested</a:t>
            </a:r>
            <a:r>
              <a:rPr lang="es-ES" dirty="0"/>
              <a:t> (in </a:t>
            </a:r>
            <a:r>
              <a:rPr lang="es-ES" dirty="0" err="1"/>
              <a:t>each</a:t>
            </a:r>
            <a:r>
              <a:rPr lang="es-ES" dirty="0"/>
              <a:t> wave)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Medical </a:t>
            </a:r>
            <a:r>
              <a:rPr lang="es-ES" dirty="0" err="1"/>
              <a:t>teams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 </a:t>
            </a:r>
            <a:r>
              <a:rPr lang="es-ES" dirty="0" err="1"/>
              <a:t>weeks</a:t>
            </a:r>
            <a:r>
              <a:rPr lang="es-ES" dirty="0"/>
              <a:t> of </a:t>
            </a:r>
            <a:r>
              <a:rPr lang="es-ES" dirty="0" err="1"/>
              <a:t>collecting</a:t>
            </a:r>
            <a:r>
              <a:rPr lang="es-ES" dirty="0"/>
              <a:t> </a:t>
            </a:r>
            <a:r>
              <a:rPr lang="es-ES" dirty="0" err="1"/>
              <a:t>samples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266269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: </a:t>
            </a:r>
            <a:r>
              <a:rPr lang="es-ES" dirty="0" err="1"/>
              <a:t>Spain</a:t>
            </a:r>
            <a:r>
              <a:rPr lang="es-E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59B5A-29A4-8F4A-A9BE-EF655156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6" y="1060904"/>
            <a:ext cx="8924081" cy="362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7E35A-170C-534C-9C7A-51A8A821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191" y="4137787"/>
            <a:ext cx="30353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35A52-FB29-3A43-9B73-C21972879113}"/>
              </a:ext>
            </a:extLst>
          </p:cNvPr>
          <p:cNvSpPr txBox="1"/>
          <p:nvPr/>
        </p:nvSpPr>
        <p:spPr>
          <a:xfrm>
            <a:off x="114795" y="4683551"/>
            <a:ext cx="518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cCFR-based</a:t>
            </a:r>
            <a:r>
              <a:rPr lang="es-ES" sz="2800" dirty="0"/>
              <a:t> </a:t>
            </a:r>
            <a:r>
              <a:rPr lang="es-ES" sz="2800" dirty="0" err="1"/>
              <a:t>estimates</a:t>
            </a:r>
            <a:r>
              <a:rPr lang="es-ES" sz="2800" dirty="0"/>
              <a:t> are </a:t>
            </a:r>
            <a:r>
              <a:rPr lang="es-ES" sz="2800" dirty="0" err="1"/>
              <a:t>good</a:t>
            </a:r>
            <a:r>
              <a:rPr lang="es-ES" sz="2800" dirty="0"/>
              <a:t> in </a:t>
            </a:r>
            <a:r>
              <a:rPr lang="es-ES" sz="2800" dirty="0" err="1"/>
              <a:t>countries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847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LMIC: </a:t>
            </a:r>
            <a:r>
              <a:rPr lang="es-ES" dirty="0" err="1"/>
              <a:t>Brazil</a:t>
            </a:r>
            <a:r>
              <a:rPr lang="es-E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A114-D93C-EF42-B6DA-C5B98BC89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9" y="1049668"/>
            <a:ext cx="8707797" cy="3499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2A18CD-A0DC-7546-876E-68F61674A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3" y="3918256"/>
            <a:ext cx="3420856" cy="1772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8FC4C-91FC-6942-90FC-586A543F0D28}"/>
              </a:ext>
            </a:extLst>
          </p:cNvPr>
          <p:cNvSpPr txBox="1"/>
          <p:nvPr/>
        </p:nvSpPr>
        <p:spPr>
          <a:xfrm>
            <a:off x="114795" y="4683551"/>
            <a:ext cx="4652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Low</a:t>
            </a:r>
            <a:r>
              <a:rPr lang="es-ES" sz="2800" dirty="0"/>
              <a:t> </a:t>
            </a:r>
            <a:r>
              <a:rPr lang="es-ES" sz="2800" dirty="0" err="1"/>
              <a:t>cCFR-based</a:t>
            </a:r>
            <a:r>
              <a:rPr lang="es-ES" sz="2800" dirty="0"/>
              <a:t> </a:t>
            </a:r>
            <a:r>
              <a:rPr lang="es-ES" sz="2800" dirty="0" err="1"/>
              <a:t>estimate</a:t>
            </a:r>
            <a:r>
              <a:rPr lang="es-ES" sz="2800" dirty="0"/>
              <a:t> </a:t>
            </a:r>
            <a:r>
              <a:rPr lang="es-ES" sz="2800" dirty="0" err="1"/>
              <a:t>may</a:t>
            </a:r>
            <a:r>
              <a:rPr lang="es-ES" sz="2800" dirty="0"/>
              <a:t> be </a:t>
            </a:r>
            <a:r>
              <a:rPr lang="es-ES" sz="2800" dirty="0" err="1"/>
              <a:t>due</a:t>
            </a:r>
            <a:r>
              <a:rPr lang="es-ES" sz="2800" dirty="0"/>
              <a:t> to </a:t>
            </a:r>
            <a:r>
              <a:rPr lang="es-ES" sz="2800" dirty="0" err="1"/>
              <a:t>the</a:t>
            </a:r>
            <a:r>
              <a:rPr lang="es-ES" sz="28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676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49" y="194854"/>
            <a:ext cx="8304557" cy="599014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Ecuador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6A075-7465-5149-B1EA-77B73152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8" y="1072992"/>
            <a:ext cx="8736438" cy="35391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85FDE-DC03-6B41-A52D-96AB9984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76" y="3693612"/>
            <a:ext cx="3543164" cy="1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Conclusions</a:t>
            </a:r>
            <a:r>
              <a:rPr lang="es-E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1A8C4-7DCE-9645-B510-0DF0C5605A29}"/>
              </a:ext>
            </a:extLst>
          </p:cNvPr>
          <p:cNvSpPr txBox="1"/>
          <p:nvPr/>
        </p:nvSpPr>
        <p:spPr>
          <a:xfrm>
            <a:off x="486136" y="1469826"/>
            <a:ext cx="8094193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Indirect</a:t>
            </a:r>
            <a:r>
              <a:rPr lang="es-ES" sz="2400" dirty="0"/>
              <a:t> </a:t>
            </a:r>
            <a:r>
              <a:rPr lang="es-ES" sz="2400" dirty="0" err="1"/>
              <a:t>reporting</a:t>
            </a:r>
            <a:r>
              <a:rPr lang="es-ES" sz="2400" dirty="0"/>
              <a:t> and Network </a:t>
            </a:r>
            <a:r>
              <a:rPr lang="es-ES" sz="2400" dirty="0" err="1"/>
              <a:t>Scale</a:t>
            </a:r>
            <a:r>
              <a:rPr lang="es-ES" sz="2400" dirty="0"/>
              <a:t>-up </a:t>
            </a:r>
            <a:r>
              <a:rPr lang="es-ES" sz="2400" dirty="0" err="1"/>
              <a:t>Method</a:t>
            </a:r>
            <a:endParaRPr lang="es-E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Useful</a:t>
            </a:r>
            <a:r>
              <a:rPr lang="es-ES" sz="2400" dirty="0"/>
              <a:t> </a:t>
            </a:r>
            <a:r>
              <a:rPr lang="es-ES" sz="2400" dirty="0" err="1"/>
              <a:t>tool</a:t>
            </a:r>
            <a:r>
              <a:rPr lang="es-ES" sz="2400" dirty="0"/>
              <a:t> to </a:t>
            </a:r>
            <a:r>
              <a:rPr lang="es-ES" sz="2400" dirty="0" err="1"/>
              <a:t>track</a:t>
            </a:r>
            <a:r>
              <a:rPr lang="es-ES" sz="2400" dirty="0"/>
              <a:t>  </a:t>
            </a:r>
            <a:r>
              <a:rPr lang="es-ES" sz="2400" dirty="0" err="1"/>
              <a:t>pandemic</a:t>
            </a:r>
            <a:r>
              <a:rPr lang="es-ES" sz="2400" dirty="0"/>
              <a:t> </a:t>
            </a:r>
            <a:r>
              <a:rPr lang="es-ES" sz="2400" dirty="0" err="1"/>
              <a:t>evolution</a:t>
            </a:r>
            <a:endParaRPr lang="es-E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Easy</a:t>
            </a:r>
            <a:r>
              <a:rPr lang="es-ES" sz="2400" dirty="0"/>
              <a:t>, </a:t>
            </a:r>
            <a:r>
              <a:rPr lang="es-ES" sz="2400" dirty="0" err="1"/>
              <a:t>fast</a:t>
            </a:r>
            <a:r>
              <a:rPr lang="es-ES" sz="2400" dirty="0"/>
              <a:t>, and </a:t>
            </a:r>
            <a:r>
              <a:rPr lang="es-ES" sz="2400" dirty="0" err="1"/>
              <a:t>cheap</a:t>
            </a:r>
            <a:r>
              <a:rPr lang="es-ES" sz="2400" dirty="0"/>
              <a:t> to </a:t>
            </a:r>
            <a:r>
              <a:rPr lang="es-ES" sz="2400" dirty="0" err="1"/>
              <a:t>deploy</a:t>
            </a:r>
            <a:endParaRPr lang="es-ES" sz="24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Possible</a:t>
            </a:r>
            <a:r>
              <a:rPr lang="es-ES" sz="2400" dirty="0"/>
              <a:t> </a:t>
            </a:r>
            <a:r>
              <a:rPr lang="es-ES" sz="2400" dirty="0" err="1"/>
              <a:t>game</a:t>
            </a:r>
            <a:r>
              <a:rPr lang="es-ES" sz="2400" dirty="0"/>
              <a:t> </a:t>
            </a:r>
            <a:r>
              <a:rPr lang="es-ES" sz="2400" dirty="0" err="1"/>
              <a:t>changer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LMIC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Complements</a:t>
            </a:r>
            <a:r>
              <a:rPr lang="es-ES" sz="2400" dirty="0"/>
              <a:t> and </a:t>
            </a:r>
            <a:r>
              <a:rPr lang="es-ES" sz="2400" dirty="0" err="1"/>
              <a:t>contrasts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data </a:t>
            </a:r>
            <a:r>
              <a:rPr lang="es-ES" sz="2400"/>
              <a:t>available</a:t>
            </a:r>
            <a:r>
              <a:rPr lang="es-ES" sz="2400" dirty="0"/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Good</a:t>
            </a:r>
            <a:r>
              <a:rPr lang="es-ES" sz="2400" dirty="0"/>
              <a:t> </a:t>
            </a:r>
            <a:r>
              <a:rPr lang="es-ES" sz="2400" dirty="0" err="1"/>
              <a:t>estimates</a:t>
            </a:r>
            <a:r>
              <a:rPr lang="es-ES" sz="2400" dirty="0"/>
              <a:t> </a:t>
            </a:r>
            <a:r>
              <a:rPr lang="es-ES" sz="2400" dirty="0" err="1"/>
              <a:t>even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limited</a:t>
            </a:r>
            <a:r>
              <a:rPr lang="es-ES" sz="2400" dirty="0"/>
              <a:t> </a:t>
            </a:r>
            <a:r>
              <a:rPr lang="es-ES" sz="2400" dirty="0" err="1"/>
              <a:t>number</a:t>
            </a:r>
            <a:r>
              <a:rPr lang="es-ES" sz="2400" dirty="0"/>
              <a:t> of responses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Main</a:t>
            </a:r>
            <a:r>
              <a:rPr lang="es-ES" sz="2400" dirty="0"/>
              <a:t> </a:t>
            </a:r>
            <a:r>
              <a:rPr lang="es-ES" sz="2400" dirty="0" err="1"/>
              <a:t>challenge</a:t>
            </a:r>
            <a:r>
              <a:rPr lang="es-ES" sz="2400" dirty="0"/>
              <a:t>: </a:t>
            </a:r>
            <a:r>
              <a:rPr lang="es-ES" sz="2400" dirty="0" err="1"/>
              <a:t>maintain</a:t>
            </a:r>
            <a:r>
              <a:rPr lang="es-ES" sz="2400" dirty="0"/>
              <a:t> </a:t>
            </a:r>
            <a:r>
              <a:rPr lang="es-ES" sz="2400" dirty="0" err="1"/>
              <a:t>constant</a:t>
            </a:r>
            <a:r>
              <a:rPr lang="es-ES" sz="2400" dirty="0"/>
              <a:t> </a:t>
            </a:r>
            <a:r>
              <a:rPr lang="es-ES" sz="2400" dirty="0" err="1"/>
              <a:t>flow</a:t>
            </a:r>
            <a:r>
              <a:rPr lang="es-ES" sz="2400" dirty="0"/>
              <a:t> of responses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Next</a:t>
            </a:r>
            <a:r>
              <a:rPr lang="es-ES" sz="2400" dirty="0"/>
              <a:t> </a:t>
            </a:r>
            <a:r>
              <a:rPr lang="es-ES" sz="2400" dirty="0" err="1"/>
              <a:t>step</a:t>
            </a:r>
            <a:r>
              <a:rPr lang="es-ES" sz="2400" dirty="0"/>
              <a:t>: </a:t>
            </a:r>
            <a:r>
              <a:rPr lang="es-ES" sz="2400" dirty="0" err="1"/>
              <a:t>detect</a:t>
            </a:r>
            <a:r>
              <a:rPr lang="es-ES" sz="2400" dirty="0"/>
              <a:t> (and </a:t>
            </a:r>
            <a:r>
              <a:rPr lang="es-ES" sz="2400" dirty="0" err="1"/>
              <a:t>hopefully</a:t>
            </a:r>
            <a:r>
              <a:rPr lang="es-ES" sz="2400" dirty="0"/>
              <a:t> </a:t>
            </a:r>
            <a:r>
              <a:rPr lang="es-ES" sz="2400" dirty="0" err="1"/>
              <a:t>forecast</a:t>
            </a:r>
            <a:r>
              <a:rPr lang="es-ES" sz="2400" dirty="0"/>
              <a:t>) </a:t>
            </a:r>
            <a:r>
              <a:rPr lang="es-ES" sz="2400" dirty="0" err="1"/>
              <a:t>bursts</a:t>
            </a:r>
            <a:r>
              <a:rPr lang="es-E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1588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F3CE7-E6BF-2348-B779-D9B16D446B21}"/>
              </a:ext>
            </a:extLst>
          </p:cNvPr>
          <p:cNvSpPr txBox="1"/>
          <p:nvPr/>
        </p:nvSpPr>
        <p:spPr>
          <a:xfrm>
            <a:off x="266218" y="3009416"/>
            <a:ext cx="8522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Thank</a:t>
            </a:r>
            <a:r>
              <a:rPr lang="es-ES" sz="3200" dirty="0"/>
              <a:t> </a:t>
            </a:r>
            <a:r>
              <a:rPr lang="es-ES" sz="3200" dirty="0" err="1"/>
              <a:t>you</a:t>
            </a:r>
            <a:r>
              <a:rPr lang="es-ES" sz="3200" dirty="0"/>
              <a:t>!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https://</a:t>
            </a:r>
            <a:r>
              <a:rPr lang="es-ES" sz="3200" dirty="0" err="1"/>
              <a:t>coronasurveys.org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19959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COVID-19, </a:t>
            </a:r>
            <a:r>
              <a:rPr lang="es-ES" dirty="0" err="1"/>
              <a:t>March</a:t>
            </a:r>
            <a:r>
              <a:rPr lang="es-ES" dirty="0"/>
              <a:t> 13th, 2020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EFAAC2-A79E-B541-9D87-523AACE37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32" y="1088878"/>
            <a:ext cx="6313210" cy="36460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09EEEB-7EAA-1248-BDCF-196024159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4" y="4251567"/>
            <a:ext cx="3704205" cy="1513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EEA405-80ED-B944-9366-1F7A67699BFF}"/>
              </a:ext>
            </a:extLst>
          </p:cNvPr>
          <p:cNvSpPr txBox="1"/>
          <p:nvPr/>
        </p:nvSpPr>
        <p:spPr>
          <a:xfrm>
            <a:off x="4300140" y="4734914"/>
            <a:ext cx="4572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3,142 </a:t>
            </a:r>
            <a:r>
              <a:rPr lang="es-ES" sz="2800" dirty="0" err="1"/>
              <a:t>confirmed</a:t>
            </a:r>
            <a:r>
              <a:rPr lang="es-ES" sz="2800" dirty="0"/>
              <a:t> cases. </a:t>
            </a:r>
          </a:p>
          <a:p>
            <a:r>
              <a:rPr lang="es-ES" sz="2800" dirty="0" err="1"/>
              <a:t>How</a:t>
            </a:r>
            <a:r>
              <a:rPr lang="es-ES" sz="2800" dirty="0"/>
              <a:t> </a:t>
            </a:r>
            <a:r>
              <a:rPr lang="es-ES" sz="2800" dirty="0" err="1"/>
              <a:t>many</a:t>
            </a:r>
            <a:r>
              <a:rPr lang="es-ES" sz="2800" dirty="0"/>
              <a:t> actual cases?</a:t>
            </a:r>
          </a:p>
        </p:txBody>
      </p:sp>
    </p:spTree>
    <p:extLst>
      <p:ext uri="{BB962C8B-B14F-4D97-AF65-F5344CB8AC3E}">
        <p14:creationId xmlns:p14="http://schemas.microsoft.com/office/powerpoint/2010/main" val="383074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Incidence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Ukraine</a:t>
            </a:r>
            <a:r>
              <a:rPr lang="es-E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9E062-2785-F049-B1B8-D32D55D83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8" y="1027195"/>
            <a:ext cx="8736438" cy="3520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BFB76A-EA4C-A74C-AC85-B9E95E5EF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90" y="3656420"/>
            <a:ext cx="3490964" cy="18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8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Twitter </a:t>
            </a:r>
            <a:r>
              <a:rPr lang="es-ES" dirty="0" err="1"/>
              <a:t>Survey</a:t>
            </a:r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7625D69-ED83-2B49-A17E-C4B517755774}"/>
              </a:ext>
            </a:extLst>
          </p:cNvPr>
          <p:cNvSpPr txBox="1">
            <a:spLocks/>
          </p:cNvSpPr>
          <p:nvPr/>
        </p:nvSpPr>
        <p:spPr>
          <a:xfrm>
            <a:off x="628650" y="4629443"/>
            <a:ext cx="7886700" cy="174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err="1"/>
              <a:t>Assuming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participant</a:t>
            </a:r>
            <a:r>
              <a:rPr lang="es-ES" dirty="0"/>
              <a:t> </a:t>
            </a:r>
            <a:r>
              <a:rPr lang="es-ES" dirty="0" err="1"/>
              <a:t>knows</a:t>
            </a:r>
            <a:r>
              <a:rPr lang="es-ES" dirty="0"/>
              <a:t> 150 </a:t>
            </a:r>
            <a:r>
              <a:rPr lang="es-ES" dirty="0" err="1"/>
              <a:t>people</a:t>
            </a:r>
            <a:r>
              <a:rPr lang="es-ES" dirty="0"/>
              <a:t> (</a:t>
            </a:r>
            <a:r>
              <a:rPr lang="es-ES" dirty="0" err="1"/>
              <a:t>Dunbar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)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estimate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roughly</a:t>
            </a:r>
            <a:r>
              <a:rPr lang="es-ES" dirty="0"/>
              <a:t> 150,000 </a:t>
            </a:r>
            <a:r>
              <a:rPr lang="es-ES" dirty="0" err="1"/>
              <a:t>infected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March</a:t>
            </a:r>
            <a:r>
              <a:rPr lang="es-ES" dirty="0"/>
              <a:t> 14th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6E4308-96B3-B844-9193-E3B3D142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08" y="1050663"/>
            <a:ext cx="4572002" cy="33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0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65662" y="3450003"/>
            <a:ext cx="8623157" cy="4351338"/>
          </a:xfrm>
        </p:spPr>
        <p:txBody>
          <a:bodyPr/>
          <a:lstStyle/>
          <a:p>
            <a:r>
              <a:rPr lang="es-ES" dirty="0" err="1"/>
              <a:t>Survey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reporting</a:t>
            </a:r>
            <a:r>
              <a:rPr lang="es-ES" dirty="0"/>
              <a:t> to monitor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pandemic</a:t>
            </a:r>
            <a:endParaRPr lang="es-ES" dirty="0"/>
          </a:p>
          <a:p>
            <a:r>
              <a:rPr lang="es-ES" dirty="0" err="1"/>
              <a:t>Available</a:t>
            </a:r>
            <a:r>
              <a:rPr lang="es-ES" dirty="0"/>
              <a:t> in more </a:t>
            </a:r>
            <a:r>
              <a:rPr lang="es-ES" dirty="0" err="1"/>
              <a:t>than</a:t>
            </a:r>
            <a:r>
              <a:rPr lang="es-ES" dirty="0"/>
              <a:t> 60 </a:t>
            </a:r>
            <a:r>
              <a:rPr lang="es-ES" dirty="0" err="1"/>
              <a:t>languages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 (at regional </a:t>
            </a:r>
            <a:r>
              <a:rPr lang="es-ES" dirty="0" err="1"/>
              <a:t>level</a:t>
            </a:r>
            <a:r>
              <a:rPr lang="es-ES" dirty="0"/>
              <a:t> in 150)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CoronaSurveys</a:t>
            </a:r>
            <a:r>
              <a:rPr lang="es-ES" dirty="0"/>
              <a:t>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E555A-DD0C-E840-8387-B7E2D802F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439"/>
            <a:ext cx="9144000" cy="227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Indirect</a:t>
            </a:r>
            <a:r>
              <a:rPr lang="es-ES" dirty="0"/>
              <a:t> </a:t>
            </a:r>
            <a:r>
              <a:rPr lang="es-ES" dirty="0" err="1"/>
              <a:t>Reporting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67FEA-1947-8948-A4A1-550884EE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7" y="1004781"/>
            <a:ext cx="5208218" cy="1517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44A5D-205D-854F-9617-21BD5463F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48" y="2196333"/>
            <a:ext cx="5412462" cy="187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BAE64-995C-D24A-A49D-83256779C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1650"/>
            <a:ext cx="9144000" cy="1744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BCE7C6-B8BC-124C-A8B9-52263C7F045C}"/>
              </a:ext>
            </a:extLst>
          </p:cNvPr>
          <p:cNvSpPr txBox="1"/>
          <p:nvPr/>
        </p:nvSpPr>
        <p:spPr>
          <a:xfrm>
            <a:off x="5732491" y="337891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REACH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5E935-84A5-1A4A-B17D-BF9392AB0C5E}"/>
              </a:ext>
            </a:extLst>
          </p:cNvPr>
          <p:cNvSpPr txBox="1"/>
          <p:nvPr/>
        </p:nvSpPr>
        <p:spPr>
          <a:xfrm>
            <a:off x="1431663" y="5114110"/>
            <a:ext cx="1010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FF0000"/>
                </a:solidFill>
              </a:rPr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3168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Estimating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Incidence</a:t>
            </a:r>
            <a:r>
              <a:rPr lang="es-ES" dirty="0"/>
              <a:t> of COVID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730DC4-1A95-5149-BCC2-FDF4C6D2D774}"/>
                  </a:ext>
                </a:extLst>
              </p:cNvPr>
              <p:cNvSpPr txBox="1"/>
              <p:nvPr/>
            </p:nvSpPr>
            <p:spPr>
              <a:xfrm>
                <a:off x="711563" y="1095135"/>
                <a:ext cx="7994341" cy="3012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s-ES" sz="2800" dirty="0" err="1"/>
                  <a:t>The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incidence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estimated</a:t>
                </a:r>
                <a:r>
                  <a:rPr lang="es-ES" sz="2800" dirty="0"/>
                  <a:t> </a:t>
                </a:r>
                <a:r>
                  <a:rPr lang="es-ES" sz="2800" dirty="0" err="1"/>
                  <a:t>with</a:t>
                </a:r>
                <a:r>
                  <a:rPr lang="es-ES" sz="2800" dirty="0"/>
                  <a:t> </a:t>
                </a:r>
                <a:r>
                  <a:rPr lang="es-ES" sz="2800" dirty="0" err="1"/>
                  <a:t>the</a:t>
                </a:r>
                <a:r>
                  <a:rPr lang="es-ES" sz="2800" dirty="0"/>
                  <a:t> Network </a:t>
                </a:r>
                <a:r>
                  <a:rPr lang="es-ES" sz="2800" dirty="0" err="1"/>
                  <a:t>Scale</a:t>
                </a:r>
                <a:r>
                  <a:rPr lang="es-ES" sz="2800" dirty="0"/>
                  <a:t>-up </a:t>
                </a:r>
                <a:r>
                  <a:rPr lang="es-ES" sz="2800" dirty="0" err="1"/>
                  <a:t>Method</a:t>
                </a:r>
                <a:r>
                  <a:rPr lang="es-ES" sz="2800" dirty="0"/>
                  <a:t> (NSUM):</a:t>
                </a:r>
              </a:p>
              <a:p>
                <a:pPr algn="ctr"/>
                <a:r>
                  <a:rPr lang="es-ES" sz="3600" i="1" dirty="0"/>
                  <a:t>p</a:t>
                </a:r>
                <a:r>
                  <a:rPr lang="es-E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sz="3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  <m:t>𝐶𝐴𝑆𝐸𝑆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 sz="3600" b="0" i="1" smtClean="0">
                                <a:latin typeface="Cambria Math" panose="02040503050406030204" pitchFamily="18" charset="0"/>
                              </a:rPr>
                              <m:t>𝑅𝐸𝐴𝐶𝐻</m:t>
                            </m:r>
                          </m:e>
                        </m:nary>
                      </m:den>
                    </m:f>
                  </m:oMath>
                </a14:m>
                <a:endParaRPr lang="es-ES" sz="3600" dirty="0"/>
              </a:p>
              <a:p>
                <a:pPr>
                  <a:spcBef>
                    <a:spcPts val="1200"/>
                  </a:spcBef>
                </a:pPr>
                <a:r>
                  <a:rPr lang="es-ES" sz="2800" dirty="0" err="1"/>
                  <a:t>If</a:t>
                </a:r>
                <a:r>
                  <a:rPr lang="es-ES" sz="2800" dirty="0"/>
                  <a:t> </a:t>
                </a:r>
                <a:r>
                  <a:rPr lang="es-ES" sz="2800" dirty="0" err="1"/>
                  <a:t>possible</a:t>
                </a:r>
                <a:r>
                  <a:rPr lang="es-ES" sz="2800" dirty="0"/>
                  <a:t>, </a:t>
                </a:r>
                <a:r>
                  <a:rPr lang="es-ES" sz="2800" i="1" dirty="0"/>
                  <a:t>p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is</a:t>
                </a:r>
                <a:r>
                  <a:rPr lang="es-ES" sz="2800" dirty="0"/>
                  <a:t> </a:t>
                </a:r>
                <a:r>
                  <a:rPr lang="es-ES" sz="2800" dirty="0" err="1"/>
                  <a:t>computed</a:t>
                </a:r>
                <a:r>
                  <a:rPr lang="es-ES" sz="2800" dirty="0"/>
                  <a:t> at regional </a:t>
                </a:r>
                <a:r>
                  <a:rPr lang="es-ES" sz="2800" dirty="0" err="1"/>
                  <a:t>level</a:t>
                </a:r>
                <a:r>
                  <a:rPr lang="es-ES" sz="2800" dirty="0"/>
                  <a:t> and </a:t>
                </a:r>
                <a:r>
                  <a:rPr lang="es-ES" sz="2800" dirty="0" err="1"/>
                  <a:t>then</a:t>
                </a:r>
                <a:r>
                  <a:rPr lang="es-ES" sz="2800" dirty="0"/>
                  <a:t> </a:t>
                </a:r>
                <a:r>
                  <a:rPr lang="es-ES" sz="2800" dirty="0" err="1"/>
                  <a:t>aggregated</a:t>
                </a:r>
                <a:r>
                  <a:rPr lang="es-ES" sz="2800" dirty="0"/>
                  <a:t> to </a:t>
                </a:r>
                <a:r>
                  <a:rPr lang="es-ES" sz="2800" dirty="0" err="1"/>
                  <a:t>get</a:t>
                </a:r>
                <a:r>
                  <a:rPr lang="es-ES" sz="2800" dirty="0"/>
                  <a:t> </a:t>
                </a:r>
                <a:r>
                  <a:rPr lang="es-ES" sz="2800" dirty="0" err="1"/>
                  <a:t>the</a:t>
                </a:r>
                <a:r>
                  <a:rPr lang="es-ES" sz="2800" dirty="0"/>
                  <a:t> </a:t>
                </a:r>
                <a:r>
                  <a:rPr lang="es-ES" sz="2800" dirty="0" err="1"/>
                  <a:t>national</a:t>
                </a:r>
                <a:r>
                  <a:rPr lang="es-ES" sz="2800" dirty="0"/>
                  <a:t> </a:t>
                </a:r>
                <a:r>
                  <a:rPr lang="es-ES" sz="2800" dirty="0" err="1"/>
                  <a:t>incidence</a:t>
                </a:r>
                <a:endParaRPr lang="es-E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730DC4-1A95-5149-BCC2-FDF4C6D2D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3" y="1095135"/>
                <a:ext cx="7994341" cy="3012043"/>
              </a:xfrm>
              <a:prstGeom prst="rect">
                <a:avLst/>
              </a:prstGeom>
              <a:blipFill>
                <a:blip r:embed="rId2"/>
                <a:stretch>
                  <a:fillRect l="-1426" t="-1681" b="-4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8DD30CE-6FD9-964C-BACE-FA0AAA8E9797}"/>
              </a:ext>
            </a:extLst>
          </p:cNvPr>
          <p:cNvSpPr txBox="1"/>
          <p:nvPr/>
        </p:nvSpPr>
        <p:spPr>
          <a:xfrm>
            <a:off x="628650" y="4691921"/>
            <a:ext cx="8160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 Russell Bernard, Eugene C </a:t>
            </a:r>
            <a:r>
              <a:rPr lang="es-ES" dirty="0" err="1"/>
              <a:t>Johnsen</a:t>
            </a:r>
            <a:r>
              <a:rPr lang="es-ES" dirty="0"/>
              <a:t>, Peter D </a:t>
            </a:r>
            <a:r>
              <a:rPr lang="es-ES" dirty="0" err="1"/>
              <a:t>Killworth</a:t>
            </a:r>
            <a:r>
              <a:rPr lang="es-ES" dirty="0"/>
              <a:t>, and Scott Robinson. </a:t>
            </a:r>
            <a:r>
              <a:rPr lang="es-ES" dirty="0" err="1"/>
              <a:t>Estimating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personal </a:t>
            </a:r>
            <a:r>
              <a:rPr lang="es-ES" dirty="0" err="1"/>
              <a:t>network</a:t>
            </a:r>
            <a:r>
              <a:rPr lang="es-ES" dirty="0"/>
              <a:t> and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subpopulation</a:t>
            </a:r>
            <a:r>
              <a:rPr lang="es-ES" dirty="0"/>
              <a:t>: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empirical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. Social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20, 2 (1991), 109–121.</a:t>
            </a:r>
          </a:p>
        </p:txBody>
      </p:sp>
    </p:spTree>
    <p:extLst>
      <p:ext uri="{BB962C8B-B14F-4D97-AF65-F5344CB8AC3E}">
        <p14:creationId xmlns:p14="http://schemas.microsoft.com/office/powerpoint/2010/main" val="395195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45025" y="133174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Social Network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5490115"/>
            <a:ext cx="8520600" cy="41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1400" dirty="0"/>
              <a:t>Source: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https://www.euroscientist.com/imagine-a-social-network-like-facebook-with-no-facebook/</a:t>
            </a:r>
            <a:endParaRPr dirty="0"/>
          </a:p>
        </p:txBody>
      </p:sp>
      <p:sp>
        <p:nvSpPr>
          <p:cNvPr id="64" name="Google Shape;64;p14"/>
          <p:cNvSpPr txBox="1"/>
          <p:nvPr/>
        </p:nvSpPr>
        <p:spPr>
          <a:xfrm>
            <a:off x="385379" y="4965952"/>
            <a:ext cx="7975468" cy="77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Ratio of people with glasses or a beard?  Ground truth: </a:t>
            </a:r>
            <a:r>
              <a:rPr lang="en" dirty="0">
                <a:solidFill>
                  <a:schemeClr val="dk1"/>
                </a:solidFill>
              </a:rPr>
              <a:t>24/102 = 23.5%</a:t>
            </a:r>
            <a:endParaRPr dirty="0"/>
          </a:p>
          <a:p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95B528-789C-B448-8CE5-7288BF364274}"/>
              </a:ext>
            </a:extLst>
          </p:cNvPr>
          <p:cNvGrpSpPr/>
          <p:nvPr/>
        </p:nvGrpSpPr>
        <p:grpSpPr>
          <a:xfrm>
            <a:off x="989880" y="1113959"/>
            <a:ext cx="6264360" cy="3851993"/>
            <a:chOff x="311700" y="1522045"/>
            <a:chExt cx="5351675" cy="3001888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8375" y="1522045"/>
              <a:ext cx="5285000" cy="2932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/>
            <p:nvPr/>
          </p:nvSpPr>
          <p:spPr>
            <a:xfrm>
              <a:off x="661975" y="1979295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78375" y="2336470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654850" y="2055470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16500" y="2736495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178475" y="2103070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150025" y="2641270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521500" y="2522220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445425" y="2260295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540800" y="283600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945225" y="167448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831175" y="172210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802725" y="167448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369350" y="207453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145650" y="273648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050400" y="314080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093125" y="357418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740575" y="370275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654850" y="400755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1564225" y="404090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892850" y="385518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717000" y="421913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816650" y="3350358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11700" y="3507533"/>
              <a:ext cx="304800" cy="304800"/>
            </a:xfrm>
            <a:prstGeom prst="ellipse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782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334560" y="13641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Direct vs Indirect Reporting</a:t>
            </a:r>
            <a:endParaRPr dirty="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3291251"/>
            <a:ext cx="4597536" cy="25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600" y="937851"/>
            <a:ext cx="4597536" cy="25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1251585" y="2510790"/>
            <a:ext cx="1609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Direct reporting</a:t>
            </a:r>
            <a:endParaRPr dirty="0"/>
          </a:p>
        </p:txBody>
      </p:sp>
      <p:sp>
        <p:nvSpPr>
          <p:cNvPr id="96" name="Google Shape;96;p15"/>
          <p:cNvSpPr txBox="1"/>
          <p:nvPr/>
        </p:nvSpPr>
        <p:spPr>
          <a:xfrm>
            <a:off x="6067425" y="3571875"/>
            <a:ext cx="1609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Indirect reporting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726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75" y="3291251"/>
            <a:ext cx="4597536" cy="25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600" y="937851"/>
            <a:ext cx="4597536" cy="25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741045" y="2308886"/>
            <a:ext cx="24384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Direct reporting Reach: 1</a:t>
            </a:r>
            <a:endParaRPr dirty="0"/>
          </a:p>
          <a:p>
            <a:r>
              <a:rPr lang="en" dirty="0"/>
              <a:t>Estimate: 0/1=0%</a:t>
            </a:r>
            <a:endParaRPr dirty="0"/>
          </a:p>
        </p:txBody>
      </p:sp>
      <p:sp>
        <p:nvSpPr>
          <p:cNvPr id="106" name="Google Shape;106;p16"/>
          <p:cNvSpPr/>
          <p:nvPr/>
        </p:nvSpPr>
        <p:spPr>
          <a:xfrm>
            <a:off x="5905500" y="15701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552575" y="39147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5320950" y="3842625"/>
            <a:ext cx="347253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Persons sampled (responses): 1</a:t>
            </a:r>
            <a:endParaRPr dirty="0"/>
          </a:p>
        </p:txBody>
      </p:sp>
      <p:sp>
        <p:nvSpPr>
          <p:cNvPr id="109" name="Google Shape;109;p16"/>
          <p:cNvSpPr/>
          <p:nvPr/>
        </p:nvSpPr>
        <p:spPr>
          <a:xfrm>
            <a:off x="5543550" y="17606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448300" y="15225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115050" y="13022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686425" y="1217750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6362700" y="17606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991225" y="1874975"/>
            <a:ext cx="304800" cy="304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5320950" y="4493945"/>
            <a:ext cx="347253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Ratio of people with glasses or a beard?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Ground truth: 24/102 = 23.5%</a:t>
            </a:r>
            <a:endParaRPr dirty="0"/>
          </a:p>
          <a:p>
            <a:endParaRPr dirty="0"/>
          </a:p>
        </p:txBody>
      </p:sp>
      <p:sp>
        <p:nvSpPr>
          <p:cNvPr id="17" name="Google Shape;92;p15">
            <a:extLst>
              <a:ext uri="{FF2B5EF4-FFF2-40B4-BE49-F238E27FC236}">
                <a16:creationId xmlns:a16="http://schemas.microsoft.com/office/drawing/2014/main" id="{C4F43F3E-F21F-3C49-9F90-55EBD0029274}"/>
              </a:ext>
            </a:extLst>
          </p:cNvPr>
          <p:cNvSpPr txBox="1">
            <a:spLocks/>
          </p:cNvSpPr>
          <p:nvPr/>
        </p:nvSpPr>
        <p:spPr>
          <a:xfrm>
            <a:off x="334560" y="13641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Direct vs Indirect Reporting</a:t>
            </a:r>
            <a:endParaRPr lang="en-US" dirty="0"/>
          </a:p>
        </p:txBody>
      </p:sp>
      <p:sp>
        <p:nvSpPr>
          <p:cNvPr id="21" name="Google Shape;175;p18">
            <a:extLst>
              <a:ext uri="{FF2B5EF4-FFF2-40B4-BE49-F238E27FC236}">
                <a16:creationId xmlns:a16="http://schemas.microsoft.com/office/drawing/2014/main" id="{4F53C058-91F3-3142-92AA-3BE60EB5202F}"/>
              </a:ext>
            </a:extLst>
          </p:cNvPr>
          <p:cNvSpPr txBox="1"/>
          <p:nvPr/>
        </p:nvSpPr>
        <p:spPr>
          <a:xfrm>
            <a:off x="678179" y="1041200"/>
            <a:ext cx="3598871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Indirect reporting </a:t>
            </a:r>
          </a:p>
          <a:p>
            <a:pPr algn="r"/>
            <a:r>
              <a:rPr lang="en" dirty="0"/>
              <a:t>Reach: 7</a:t>
            </a:r>
            <a:endParaRPr dirty="0"/>
          </a:p>
          <a:p>
            <a:pPr algn="r"/>
            <a:r>
              <a:rPr lang="en" dirty="0"/>
              <a:t>Estimate: 2/7=28.6%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1476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05-27-MBA-Afdezanta" id="{0E028DC6-9BD6-7348-9F86-3DE808E3E491}" vid="{C6EFBC6D-0025-7247-898A-0755AC02E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</TotalTime>
  <Words>687</Words>
  <Application>Microsoft Macintosh PowerPoint</Application>
  <PresentationFormat>On-screen Show (4:3)</PresentationFormat>
  <Paragraphs>86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Trebuchet MS</vt:lpstr>
      <vt:lpstr>Office Theme</vt:lpstr>
      <vt:lpstr>CoronaSurveys: Using Surveys with Indirect Reporting to Estimate the Incidence and Evolution of Epidemics</vt:lpstr>
      <vt:lpstr>COVID-19, March 13th, 2020</vt:lpstr>
      <vt:lpstr>Twitter Survey</vt:lpstr>
      <vt:lpstr>CoronaSurveys Project</vt:lpstr>
      <vt:lpstr>Indirect Reporting</vt:lpstr>
      <vt:lpstr>Estimating the Incidence of COVID</vt:lpstr>
      <vt:lpstr>Social Network</vt:lpstr>
      <vt:lpstr>Direct vs Indirect Reporting</vt:lpstr>
      <vt:lpstr>PowerPoint Presentation</vt:lpstr>
      <vt:lpstr>PowerPoint Presentation</vt:lpstr>
      <vt:lpstr>PowerPoint Presentation</vt:lpstr>
      <vt:lpstr>Simulating (In)Direct Reporting</vt:lpstr>
      <vt:lpstr>Validation: Serology Study &amp; cCFR</vt:lpstr>
      <vt:lpstr>Validation: Serology Study &amp; cCFR</vt:lpstr>
      <vt:lpstr>Incidence Evolution: Spain </vt:lpstr>
      <vt:lpstr>Incidence Evolution in LMIC: Brazil </vt:lpstr>
      <vt:lpstr>Incidence Evolution in Ecuador </vt:lpstr>
      <vt:lpstr>Conclusions </vt:lpstr>
      <vt:lpstr>PowerPoint Presentation</vt:lpstr>
      <vt:lpstr>Incidence Evolution in Ukraine </vt:lpstr>
    </vt:vector>
  </TitlesOfParts>
  <Company>Imdea Networks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Dorado</dc:creator>
  <cp:lastModifiedBy>Microsoft Office User</cp:lastModifiedBy>
  <cp:revision>61</cp:revision>
  <dcterms:created xsi:type="dcterms:W3CDTF">2020-02-28T16:44:42Z</dcterms:created>
  <dcterms:modified xsi:type="dcterms:W3CDTF">2020-10-07T11:08:07Z</dcterms:modified>
</cp:coreProperties>
</file>